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4" r:id="rId3"/>
    <p:sldId id="285" r:id="rId4"/>
    <p:sldId id="259" r:id="rId5"/>
    <p:sldId id="257" r:id="rId6"/>
    <p:sldId id="281" r:id="rId7"/>
    <p:sldId id="286" r:id="rId8"/>
    <p:sldId id="261" r:id="rId9"/>
    <p:sldId id="263" r:id="rId10"/>
    <p:sldId id="264" r:id="rId11"/>
    <p:sldId id="282" r:id="rId12"/>
    <p:sldId id="270" r:id="rId13"/>
    <p:sldId id="271" r:id="rId14"/>
    <p:sldId id="273" r:id="rId15"/>
    <p:sldId id="272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C1EFC-51FC-8547-9542-E06DC91F5078}" type="datetimeFigureOut">
              <a:rPr lang="en-US" smtClean="0"/>
              <a:t>1/18/18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91A6A-8FF7-5548-BF67-5635368E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3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4099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/>
          <a:lstStyle/>
          <a:p>
            <a:pPr marL="76930" indent="-7693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The nine circles of scientific hell (with apologies to Dante and </a:t>
            </a:r>
            <a:r>
              <a:rPr lang="en-GB" dirty="0" err="1" smtClean="0">
                <a:latin typeface="Arial" charset="0"/>
                <a:ea typeface="msgothic" charset="0"/>
                <a:cs typeface="msgothic" charset="0"/>
              </a:rPr>
              <a:t>xkcd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)</a:t>
            </a:r>
            <a:r>
              <a:rPr lang="x-none" dirty="0" smtClean="0">
                <a:latin typeface="Arial" charset="0"/>
              </a:rPr>
              <a:t>‏</a:t>
            </a:r>
            <a:endParaRPr lang="en-GB" dirty="0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EF90-3E6D-5145-B5F0-465ADB6D727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E3F6-3641-3143-B2FF-865F61B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EF90-3E6D-5145-B5F0-465ADB6D727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E3F6-3641-3143-B2FF-865F61B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4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EF90-3E6D-5145-B5F0-465ADB6D727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E3F6-3641-3143-B2FF-865F61B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2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EF90-3E6D-5145-B5F0-465ADB6D727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E3F6-3641-3143-B2FF-865F61B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EF90-3E6D-5145-B5F0-465ADB6D727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E3F6-3641-3143-B2FF-865F61B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4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EF90-3E6D-5145-B5F0-465ADB6D727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E3F6-3641-3143-B2FF-865F61B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2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EF90-3E6D-5145-B5F0-465ADB6D727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E3F6-3641-3143-B2FF-865F61B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EF90-3E6D-5145-B5F0-465ADB6D727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E3F6-3641-3143-B2FF-865F61B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6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EF90-3E6D-5145-B5F0-465ADB6D727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E3F6-3641-3143-B2FF-865F61B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EF90-3E6D-5145-B5F0-465ADB6D727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E3F6-3641-3143-B2FF-865F61B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5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EF90-3E6D-5145-B5F0-465ADB6D727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E3F6-3641-3143-B2FF-865F61B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2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8EF90-3E6D-5145-B5F0-465ADB6D727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E3F6-3641-3143-B2FF-865F61B037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7" y="6297597"/>
            <a:ext cx="260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4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Statistical Tools to Identify Poor Behavior or Fraud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Timothy T. Houle,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6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Reporting and </a:t>
            </a:r>
            <a:r>
              <a:rPr lang="en-US" sz="2400" b="1" dirty="0" smtClean="0"/>
              <a:t>Interpretation of </a:t>
            </a:r>
            <a:r>
              <a:rPr lang="en-US" sz="2400" b="1" dirty="0"/>
              <a:t>Randomized Controlled Trials</a:t>
            </a:r>
            <a:br>
              <a:rPr lang="en-US" sz="2400" b="1" dirty="0"/>
            </a:br>
            <a:r>
              <a:rPr lang="en-US" sz="2400" b="1" dirty="0"/>
              <a:t>With Statistically </a:t>
            </a:r>
            <a:r>
              <a:rPr lang="en-US" sz="2400" b="1" dirty="0" err="1"/>
              <a:t>Nonsignificant</a:t>
            </a:r>
            <a:r>
              <a:rPr lang="en-US" sz="2400" b="1" dirty="0"/>
              <a:t> </a:t>
            </a:r>
            <a:r>
              <a:rPr lang="en-US" sz="2400" b="1" dirty="0" smtClean="0"/>
              <a:t>Results for </a:t>
            </a:r>
            <a:r>
              <a:rPr lang="en-US" sz="2400" b="1" dirty="0"/>
              <a:t>Primary Outcomes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u="sng" dirty="0" smtClean="0"/>
              <a:t>Strategies of Spin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focus on statistically significant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within-group comparison </a:t>
            </a:r>
          </a:p>
          <a:p>
            <a:pPr lvl="1"/>
            <a:r>
              <a:rPr lang="en-US" dirty="0" smtClean="0"/>
              <a:t>secondary outcomes</a:t>
            </a:r>
          </a:p>
          <a:p>
            <a:pPr lvl="1"/>
            <a:r>
              <a:rPr lang="en-US" dirty="0" smtClean="0"/>
              <a:t>subgroup analyses</a:t>
            </a:r>
          </a:p>
          <a:p>
            <a:pPr lvl="1"/>
            <a:r>
              <a:rPr lang="en-US" dirty="0" smtClean="0"/>
              <a:t>modified </a:t>
            </a:r>
            <a:r>
              <a:rPr lang="en-US" dirty="0"/>
              <a:t>population of </a:t>
            </a:r>
            <a:r>
              <a:rPr lang="en-US" dirty="0" smtClean="0"/>
              <a:t>analyses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Interpreting </a:t>
            </a:r>
            <a:r>
              <a:rPr lang="en-US" dirty="0"/>
              <a:t>statistically </a:t>
            </a:r>
            <a:r>
              <a:rPr lang="en-US" dirty="0" err="1" smtClean="0"/>
              <a:t>nonsignificant</a:t>
            </a:r>
            <a:r>
              <a:rPr lang="en-US" dirty="0" smtClean="0"/>
              <a:t> results </a:t>
            </a:r>
            <a:r>
              <a:rPr lang="en-US" dirty="0"/>
              <a:t>for the primary </a:t>
            </a:r>
            <a:r>
              <a:rPr lang="en-US" dirty="0" smtClean="0"/>
              <a:t>outcomes as </a:t>
            </a:r>
            <a:r>
              <a:rPr lang="en-US" dirty="0"/>
              <a:t>showing treatment equivalence </a:t>
            </a:r>
            <a:r>
              <a:rPr lang="en-US" dirty="0" smtClean="0"/>
              <a:t>or comparable effectiveness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Claiming or </a:t>
            </a:r>
            <a:r>
              <a:rPr lang="en-US" dirty="0"/>
              <a:t>emphasizing the beneficial </a:t>
            </a:r>
            <a:r>
              <a:rPr lang="en-US" dirty="0" smtClean="0"/>
              <a:t>effect of </a:t>
            </a:r>
            <a:r>
              <a:rPr lang="en-US" dirty="0"/>
              <a:t>the treatment despite </a:t>
            </a:r>
            <a:r>
              <a:rPr lang="en-US" dirty="0" smtClean="0"/>
              <a:t>statistically </a:t>
            </a:r>
            <a:r>
              <a:rPr lang="en-US" dirty="0" err="1" smtClean="0"/>
              <a:t>nonsignificant</a:t>
            </a:r>
            <a:r>
              <a:rPr lang="en-US" dirty="0" smtClean="0"/>
              <a:t> </a:t>
            </a:r>
            <a:r>
              <a:rPr lang="en-US" dirty="0"/>
              <a:t>results.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57400" y="1295400"/>
            <a:ext cx="512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Boutron</a:t>
            </a:r>
            <a:r>
              <a:rPr lang="en-US" dirty="0"/>
              <a:t> </a:t>
            </a:r>
            <a:r>
              <a:rPr lang="en-US" dirty="0" smtClean="0"/>
              <a:t>I, Dutton S, </a:t>
            </a:r>
            <a:r>
              <a:rPr lang="en-US" dirty="0" err="1" smtClean="0"/>
              <a:t>Ravaud</a:t>
            </a:r>
            <a:r>
              <a:rPr lang="en-US" dirty="0" smtClean="0"/>
              <a:t> P, Altman D. (May, 2010)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24600" y="26670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24600" y="35814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43800" y="26670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43800" y="35814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3" idx="2"/>
            <a:endCxn id="14" idx="0"/>
          </p:cNvCxnSpPr>
          <p:nvPr/>
        </p:nvCxnSpPr>
        <p:spPr>
          <a:xfrm rot="5400000">
            <a:off x="6400800" y="3352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  <a:endCxn id="16" idx="0"/>
          </p:cNvCxnSpPr>
          <p:nvPr/>
        </p:nvCxnSpPr>
        <p:spPr>
          <a:xfrm rot="5400000">
            <a:off x="7620000" y="3352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324600" y="3886200"/>
            <a:ext cx="6096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43800" y="3886200"/>
            <a:ext cx="6096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0" y="320040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0.02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207525" y="320040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0.09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10400" y="3962400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3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52" y="398676"/>
            <a:ext cx="8031280" cy="57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187624" y="2636912"/>
            <a:ext cx="3168352" cy="23042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956376" y="5013176"/>
            <a:ext cx="864096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93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Fabricated Data in RCTs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J.B. Carlisle (2012)</a:t>
            </a:r>
            <a:r>
              <a:rPr lang="en-US" baseline="30000" dirty="0" smtClean="0"/>
              <a:t>*</a:t>
            </a:r>
            <a:r>
              <a:rPr lang="en-US" dirty="0" smtClean="0"/>
              <a:t> applied a clever strategy to examine the probability that </a:t>
            </a:r>
            <a:r>
              <a:rPr lang="en-US" dirty="0" err="1" smtClean="0"/>
              <a:t>Fujii’s</a:t>
            </a:r>
            <a:r>
              <a:rPr lang="en-US" dirty="0" smtClean="0"/>
              <a:t> data were the result of non-random processes</a:t>
            </a:r>
          </a:p>
          <a:p>
            <a:pPr lvl="1"/>
            <a:r>
              <a:rPr lang="en-US" dirty="0" smtClean="0"/>
              <a:t>Distribution of patient characteristics “incredibly nice” (</a:t>
            </a:r>
            <a:r>
              <a:rPr lang="en-US" dirty="0" err="1" smtClean="0"/>
              <a:t>Kranke</a:t>
            </a:r>
            <a:r>
              <a:rPr lang="en-US" dirty="0" smtClean="0"/>
              <a:t> et al, 2000)</a:t>
            </a:r>
          </a:p>
          <a:p>
            <a:pPr lvl="1"/>
            <a:r>
              <a:rPr lang="en-US" dirty="0" smtClean="0"/>
              <a:t>Patients in randomized groups </a:t>
            </a:r>
            <a:r>
              <a:rPr lang="en-US" i="1" dirty="0" smtClean="0"/>
              <a:t>too similar</a:t>
            </a:r>
            <a:r>
              <a:rPr lang="en-US" dirty="0" smtClean="0"/>
              <a:t> to each other</a:t>
            </a:r>
          </a:p>
          <a:p>
            <a:endParaRPr lang="en-US" dirty="0"/>
          </a:p>
          <a:p>
            <a:r>
              <a:rPr lang="en-US" dirty="0" smtClean="0"/>
              <a:t>Examined 168 of </a:t>
            </a:r>
            <a:r>
              <a:rPr lang="en-US" dirty="0" err="1" smtClean="0"/>
              <a:t>Fujii</a:t>
            </a:r>
            <a:r>
              <a:rPr lang="en-US" dirty="0" smtClean="0"/>
              <a:t> RCTs</a:t>
            </a:r>
          </a:p>
          <a:p>
            <a:pPr lvl="1"/>
            <a:r>
              <a:rPr lang="en-US" dirty="0" smtClean="0"/>
              <a:t>Compared expected distributions to observed distributions of patient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9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“Table 1” of an RCT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71401"/>
            <a:ext cx="76073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6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“Table 1” of an RCT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71401"/>
            <a:ext cx="7607300" cy="421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30" y="1624892"/>
            <a:ext cx="4335847" cy="4833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14" y="3710183"/>
            <a:ext cx="3517900" cy="201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881" y="1881468"/>
            <a:ext cx="4230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standardized difference between </a:t>
            </a:r>
          </a:p>
          <a:p>
            <a:r>
              <a:rPr lang="en-US" dirty="0"/>
              <a:t>g</a:t>
            </a:r>
            <a:r>
              <a:rPr lang="en-US" dirty="0" smtClean="0"/>
              <a:t>roups should be normally distributed with</a:t>
            </a:r>
          </a:p>
          <a:p>
            <a:r>
              <a:rPr lang="en-US" dirty="0" smtClean="0"/>
              <a:t>A mean of 0.</a:t>
            </a:r>
          </a:p>
        </p:txBody>
      </p:sp>
    </p:spTree>
    <p:extLst>
      <p:ext uri="{BB962C8B-B14F-4D97-AF65-F5344CB8AC3E}">
        <p14:creationId xmlns:p14="http://schemas.microsoft.com/office/powerpoint/2010/main" val="62683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Fujii</a:t>
            </a:r>
            <a:r>
              <a:rPr lang="en-US" dirty="0" smtClean="0"/>
              <a:t> (left) versus others (right) on Age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748574"/>
            <a:ext cx="64897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5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info@statreviewer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7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3813" cy="914400"/>
          </a:xfrm>
        </p:spPr>
        <p:txBody>
          <a:bodyPr/>
          <a:lstStyle/>
          <a:p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Our Solution:</a:t>
            </a:r>
          </a:p>
        </p:txBody>
      </p:sp>
      <p:pic>
        <p:nvPicPr>
          <p:cNvPr id="307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371600"/>
            <a:ext cx="7234238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8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Century Gothic" charset="0"/>
                <a:ea typeface="ＭＳ Ｐゴシック" charset="0"/>
                <a:cs typeface="ＭＳ Ｐゴシック" charset="0"/>
              </a:rPr>
              <a:t>StatReviewer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 Content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i="1" dirty="0">
                <a:latin typeface="Century Gothic" charset="0"/>
                <a:ea typeface="ＭＳ Ｐゴシック" charset="0"/>
                <a:cs typeface="ＭＳ Ｐゴシック" charset="0"/>
              </a:rPr>
              <a:t>Thousands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 of algorithms are run on every manuscript. We </a:t>
            </a:r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check: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obvious numerical errors</a:t>
            </a:r>
          </a:p>
          <a:p>
            <a:pPr lvl="1"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quality of reporting (e.g., defined descriptive statistics)</a:t>
            </a:r>
          </a:p>
          <a:p>
            <a:pPr lvl="1"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appropriate statistical tests (e.g., t-test for skewed data)</a:t>
            </a:r>
          </a:p>
          <a:p>
            <a:pPr lvl="1"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style (e.g., precision of decimal places)</a:t>
            </a:r>
          </a:p>
          <a:p>
            <a:pPr lvl="1"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Methodological reporting  </a:t>
            </a:r>
          </a:p>
          <a:p>
            <a:pPr eaLnBrk="1" hangingPunct="1">
              <a:buFont typeface="Wingdings 2" charset="0"/>
              <a:buNone/>
            </a:pP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buFont typeface="Wingdings 2" charset="0"/>
              <a:buNone/>
            </a:pPr>
            <a:endParaRPr lang="en-US" i="1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in Anesthesiology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Scott Reuben, MD (1996 to 2010)</a:t>
            </a:r>
          </a:p>
          <a:p>
            <a:pPr lvl="1"/>
            <a:r>
              <a:rPr lang="en-US" dirty="0" smtClean="0"/>
              <a:t>21 fraudulent scientific articles retracted</a:t>
            </a:r>
          </a:p>
          <a:p>
            <a:pPr lvl="1"/>
            <a:r>
              <a:rPr lang="en-US" dirty="0" smtClean="0"/>
              <a:t>Admits that he never conducted any of the trials he reported in the literature</a:t>
            </a:r>
          </a:p>
          <a:p>
            <a:pPr lvl="1"/>
            <a:r>
              <a:rPr lang="en-US" dirty="0" smtClean="0"/>
              <a:t>Sentenced to prison (2010)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Joachim </a:t>
            </a:r>
            <a:r>
              <a:rPr lang="en-US" dirty="0" err="1" smtClean="0"/>
              <a:t>Boldt</a:t>
            </a:r>
            <a:r>
              <a:rPr lang="en-US" dirty="0" smtClean="0"/>
              <a:t>, MD (1999 to 2012)</a:t>
            </a:r>
          </a:p>
          <a:p>
            <a:pPr lvl="1"/>
            <a:r>
              <a:rPr lang="en-US" dirty="0" smtClean="0"/>
              <a:t>False data in 88 (of 102) scientific articles retracted</a:t>
            </a:r>
          </a:p>
          <a:p>
            <a:pPr lvl="1"/>
            <a:endParaRPr lang="en-US" dirty="0"/>
          </a:p>
          <a:p>
            <a:r>
              <a:rPr lang="en-US" dirty="0" smtClean="0"/>
              <a:t>Yoshitaka </a:t>
            </a:r>
            <a:r>
              <a:rPr lang="en-US" dirty="0" err="1" smtClean="0"/>
              <a:t>Fujii</a:t>
            </a:r>
            <a:r>
              <a:rPr lang="en-US" dirty="0" smtClean="0"/>
              <a:t>, MD (1993 to 2012)</a:t>
            </a:r>
          </a:p>
          <a:p>
            <a:pPr lvl="1"/>
            <a:r>
              <a:rPr lang="en-US" dirty="0" smtClean="0"/>
              <a:t>172 (of 212) fraudulent scientific articles, with 126 articles entirely fabricated</a:t>
            </a:r>
          </a:p>
          <a:p>
            <a:pPr lvl="1"/>
            <a:r>
              <a:rPr lang="en-US" dirty="0" smtClean="0"/>
              <a:t>No ethical oversight, authorship inclusions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653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8" y="333633"/>
            <a:ext cx="4360640" cy="5959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9891" y="1215255"/>
            <a:ext cx="293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Fabrication/Falsification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64149" y="3877893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Unethical research behavior</a:t>
            </a:r>
          </a:p>
          <a:p>
            <a:pPr algn="ctr"/>
            <a:r>
              <a:rPr lang="en-US" dirty="0" smtClean="0"/>
              <a:t>(Conscious or Unconscious)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4082966" y="1399921"/>
            <a:ext cx="1706925" cy="484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 flipV="1">
            <a:off x="4451663" y="3877893"/>
            <a:ext cx="1712486" cy="323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0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</a:rPr>
              <a:t>Fig. 1. The nine circles of scientific hell (with apologies to Dante and </a:t>
            </a:r>
            <a:r>
              <a:rPr lang="en-GB" sz="1500" b="1" dirty="0" err="1">
                <a:solidFill>
                  <a:srgbClr val="000000"/>
                </a:solidFill>
              </a:rPr>
              <a:t>xkcd</a:t>
            </a:r>
            <a:r>
              <a:rPr lang="en-GB" sz="1500" b="1" dirty="0">
                <a:solidFill>
                  <a:srgbClr val="000000"/>
                </a:solidFill>
              </a:rPr>
              <a:t>). 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000" y="5878697"/>
            <a:ext cx="1306080" cy="6523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5200" y="979303"/>
            <a:ext cx="531792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915200" y="5972307"/>
            <a:ext cx="3918240" cy="309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</a:rPr>
              <a:t>Neuroskeptic</a:t>
            </a:r>
            <a:r>
              <a:rPr lang="en-GB" sz="1100" b="1" dirty="0">
                <a:solidFill>
                  <a:srgbClr val="000000"/>
                </a:solidFill>
              </a:rPr>
              <a:t> Perspectives on Psychological Science 2012;7:643-644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</a:rPr>
              <a:t>Copyright © by Association for Psychological Science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030" y="1587565"/>
            <a:ext cx="38985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67030" y="2510895"/>
            <a:ext cx="38985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67030" y="2963495"/>
            <a:ext cx="38985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67030" y="3434244"/>
            <a:ext cx="38985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67030" y="5153897"/>
            <a:ext cx="38985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67030" y="1991417"/>
            <a:ext cx="38985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674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hoc Story Telling:</a:t>
            </a:r>
            <a:br>
              <a:rPr lang="en-US" dirty="0" smtClean="0"/>
            </a:br>
            <a:r>
              <a:rPr lang="en-US" dirty="0" smtClean="0"/>
              <a:t>Forking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One reasonable hypothesis maps on to several reasonable statistical hypotheses (i.e., one to many)</a:t>
            </a:r>
          </a:p>
          <a:p>
            <a:pPr lvl="1"/>
            <a:r>
              <a:rPr lang="en-US" dirty="0" smtClean="0"/>
              <a:t>PONV is associated with age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Statistical interaction (moderation) must be taken into consideration for the primary interpretation</a:t>
            </a:r>
          </a:p>
          <a:p>
            <a:pPr lvl="1"/>
            <a:r>
              <a:rPr lang="en-US" dirty="0" smtClean="0"/>
              <a:t>Age x sex is needed to consider the effect of age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 Adding confounder control post hoc</a:t>
            </a:r>
          </a:p>
          <a:p>
            <a:pPr lvl="1"/>
            <a:r>
              <a:rPr lang="en-US" dirty="0" smtClean="0"/>
              <a:t>We should control for several covariates as they seem to be confounding the age association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0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Peculiar Prevalence of P-Values Just Below 0.05: </a:t>
            </a:r>
            <a:r>
              <a:rPr lang="en-US" sz="3200" dirty="0" err="1" smtClean="0"/>
              <a:t>Masicampo</a:t>
            </a:r>
            <a:r>
              <a:rPr lang="en-US" sz="3200" dirty="0" smtClean="0"/>
              <a:t> </a:t>
            </a:r>
            <a:r>
              <a:rPr lang="en-US" sz="3200" dirty="0"/>
              <a:t>&amp; </a:t>
            </a:r>
            <a:r>
              <a:rPr lang="en-US" sz="3200" dirty="0" err="1"/>
              <a:t>Lalande</a:t>
            </a:r>
            <a:r>
              <a:rPr lang="en-US" sz="3200" dirty="0"/>
              <a:t> (2012)</a:t>
            </a:r>
          </a:p>
        </p:txBody>
      </p:sp>
      <p:sp>
        <p:nvSpPr>
          <p:cNvPr id="6" name="Oval 5"/>
          <p:cNvSpPr/>
          <p:nvPr/>
        </p:nvSpPr>
        <p:spPr>
          <a:xfrm>
            <a:off x="1119743" y="2744565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86218" y="2553401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3190" y="3265638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60164" y="3033510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7136" y="4030293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20454" y="3688929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57426" y="4753984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31373" y="4920038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95656" y="4658402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08055" y="2871854"/>
            <a:ext cx="204831" cy="19116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46285" y="5111202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55946" y="5206784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33886" y="5400147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43548" y="5238491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80521" y="5495729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44805" y="5142909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81778" y="5388691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584384" y="5197527"/>
            <a:ext cx="204831" cy="191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10500" y="2266656"/>
            <a:ext cx="0" cy="35911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10500" y="5857804"/>
            <a:ext cx="79726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19939" y="2266656"/>
            <a:ext cx="13655" cy="359114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1242642" y="2512438"/>
            <a:ext cx="7442195" cy="3017657"/>
          </a:xfrm>
          <a:custGeom>
            <a:avLst/>
            <a:gdLst>
              <a:gd name="connsiteX0" fmla="*/ 0 w 7442195"/>
              <a:gd name="connsiteY0" fmla="*/ 0 h 3017657"/>
              <a:gd name="connsiteX1" fmla="*/ 1133398 w 7442195"/>
              <a:gd name="connsiteY1" fmla="*/ 1037746 h 3017657"/>
              <a:gd name="connsiteX2" fmla="*/ 2703770 w 7442195"/>
              <a:gd name="connsiteY2" fmla="*/ 1911638 h 3017657"/>
              <a:gd name="connsiteX3" fmla="*/ 3714270 w 7442195"/>
              <a:gd name="connsiteY3" fmla="*/ 2307620 h 3017657"/>
              <a:gd name="connsiteX4" fmla="*/ 4601871 w 7442195"/>
              <a:gd name="connsiteY4" fmla="*/ 2553402 h 3017657"/>
              <a:gd name="connsiteX5" fmla="*/ 5448506 w 7442195"/>
              <a:gd name="connsiteY5" fmla="*/ 2744565 h 3017657"/>
              <a:gd name="connsiteX6" fmla="*/ 6663837 w 7442195"/>
              <a:gd name="connsiteY6" fmla="*/ 2935729 h 3017657"/>
              <a:gd name="connsiteX7" fmla="*/ 7442195 w 7442195"/>
              <a:gd name="connsiteY7" fmla="*/ 3017657 h 301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2195" h="3017657">
                <a:moveTo>
                  <a:pt x="0" y="0"/>
                </a:moveTo>
                <a:cubicBezTo>
                  <a:pt x="341385" y="359570"/>
                  <a:pt x="682770" y="719140"/>
                  <a:pt x="1133398" y="1037746"/>
                </a:cubicBezTo>
                <a:cubicBezTo>
                  <a:pt x="1584026" y="1356352"/>
                  <a:pt x="2273625" y="1699992"/>
                  <a:pt x="2703770" y="1911638"/>
                </a:cubicBezTo>
                <a:cubicBezTo>
                  <a:pt x="3133915" y="2123284"/>
                  <a:pt x="3397920" y="2200659"/>
                  <a:pt x="3714270" y="2307620"/>
                </a:cubicBezTo>
                <a:cubicBezTo>
                  <a:pt x="4030620" y="2414581"/>
                  <a:pt x="4312832" y="2480578"/>
                  <a:pt x="4601871" y="2553402"/>
                </a:cubicBezTo>
                <a:cubicBezTo>
                  <a:pt x="4890910" y="2626226"/>
                  <a:pt x="5104845" y="2680844"/>
                  <a:pt x="5448506" y="2744565"/>
                </a:cubicBezTo>
                <a:cubicBezTo>
                  <a:pt x="5792167" y="2808286"/>
                  <a:pt x="6331555" y="2890214"/>
                  <a:pt x="6663837" y="2935729"/>
                </a:cubicBezTo>
                <a:cubicBezTo>
                  <a:pt x="6996119" y="2981244"/>
                  <a:pt x="7442195" y="3017657"/>
                  <a:pt x="7442195" y="3017657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45682" y="6075617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287424" y="6228017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08055" y="6075617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12255" y="3845627"/>
            <a:ext cx="190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Observed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80681" y="6504522"/>
            <a:ext cx="87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456635" y="2760419"/>
            <a:ext cx="104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90%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2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Reporting and </a:t>
            </a:r>
            <a:r>
              <a:rPr lang="en-US" sz="2400" b="1" dirty="0" smtClean="0"/>
              <a:t>Interpretation of </a:t>
            </a:r>
            <a:r>
              <a:rPr lang="en-US" sz="2400" b="1" dirty="0"/>
              <a:t>Randomized Controlled Trials</a:t>
            </a:r>
            <a:br>
              <a:rPr lang="en-US" sz="2400" b="1" dirty="0"/>
            </a:br>
            <a:r>
              <a:rPr lang="en-US" sz="2400" b="1" dirty="0"/>
              <a:t>With Statistically </a:t>
            </a:r>
            <a:r>
              <a:rPr lang="en-US" sz="2400" b="1" dirty="0" err="1"/>
              <a:t>Nonsignificant</a:t>
            </a:r>
            <a:r>
              <a:rPr lang="en-US" sz="2400" b="1" dirty="0"/>
              <a:t> </a:t>
            </a:r>
            <a:r>
              <a:rPr lang="en-US" sz="2400" b="1" dirty="0" smtClean="0"/>
              <a:t>Results for </a:t>
            </a:r>
            <a:r>
              <a:rPr lang="en-US" sz="2400" b="1" dirty="0"/>
              <a:t>Primary Outcomes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Frequency and degree of “Spin” in published RCTs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Spin</a:t>
            </a:r>
            <a:r>
              <a:rPr lang="en-US" u="sng" baseline="30000" dirty="0" smtClean="0"/>
              <a:t>†</a:t>
            </a:r>
            <a:r>
              <a:rPr lang="en-US" dirty="0" smtClean="0"/>
              <a:t>: specific reporting </a:t>
            </a:r>
            <a:r>
              <a:rPr lang="en-US" dirty="0"/>
              <a:t>that could distort the </a:t>
            </a:r>
            <a:r>
              <a:rPr lang="en-US" dirty="0" smtClean="0"/>
              <a:t>interpretation of </a:t>
            </a:r>
            <a:r>
              <a:rPr lang="en-US" dirty="0"/>
              <a:t>results and mislead readers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From ignorance of scientific (statistical) issue</a:t>
            </a:r>
          </a:p>
          <a:p>
            <a:pPr lvl="1"/>
            <a:r>
              <a:rPr lang="en-US" dirty="0" smtClean="0"/>
              <a:t>Unconscious bias</a:t>
            </a:r>
          </a:p>
          <a:p>
            <a:pPr lvl="1"/>
            <a:r>
              <a:rPr lang="en-US" dirty="0" smtClean="0"/>
              <a:t>Willful intent to deceive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295400"/>
            <a:ext cx="512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Boutron</a:t>
            </a:r>
            <a:r>
              <a:rPr lang="en-US" dirty="0"/>
              <a:t> </a:t>
            </a:r>
            <a:r>
              <a:rPr lang="en-US" dirty="0" smtClean="0"/>
              <a:t>I, Dutton S, </a:t>
            </a:r>
            <a:r>
              <a:rPr lang="en-US" dirty="0" err="1" smtClean="0"/>
              <a:t>Ravaud</a:t>
            </a:r>
            <a:r>
              <a:rPr lang="en-US" dirty="0" smtClean="0"/>
              <a:t> P, Altman D. (May,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2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3642</TotalTime>
  <Words>593</Words>
  <Application>Microsoft Macintosh PowerPoint</Application>
  <PresentationFormat>On-screen Show (4:3)</PresentationFormat>
  <Paragraphs>92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Using Statistical Tools to Identify Poor Behavior or Fraud</vt:lpstr>
      <vt:lpstr>Our Solution:</vt:lpstr>
      <vt:lpstr>StatReviewer Content</vt:lpstr>
      <vt:lpstr>Fraud in Anesthesiology</vt:lpstr>
      <vt:lpstr>PowerPoint Presentation</vt:lpstr>
      <vt:lpstr>PowerPoint Presentation</vt:lpstr>
      <vt:lpstr>Post hoc Story Telling: Forking Paths</vt:lpstr>
      <vt:lpstr>A Peculiar Prevalence of P-Values Just Below 0.05: Masicampo &amp; Lalande (2012)</vt:lpstr>
      <vt:lpstr>Reporting and Interpretation of Randomized Controlled Trials With Statistically Nonsignificant Results for Primary Outcomes</vt:lpstr>
      <vt:lpstr>Reporting and Interpretation of Randomized Controlled Trials With Statistically Nonsignificant Results for Primary Outcomes</vt:lpstr>
      <vt:lpstr>PowerPoint Presentation</vt:lpstr>
      <vt:lpstr>Detecting Fabricated Data in RCTs</vt:lpstr>
      <vt:lpstr>The “Table 1” of an RCT</vt:lpstr>
      <vt:lpstr>The “Table 1” of an RCT</vt:lpstr>
      <vt:lpstr>Fujii (left) versus others (right) on Age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Statistics to Identify Academic Fraud</dc:title>
  <dc:creator>Tim Houle</dc:creator>
  <cp:lastModifiedBy>Timothy Houle</cp:lastModifiedBy>
  <cp:revision>31</cp:revision>
  <dcterms:created xsi:type="dcterms:W3CDTF">2013-09-11T18:30:03Z</dcterms:created>
  <dcterms:modified xsi:type="dcterms:W3CDTF">2018-01-18T13:50:33Z</dcterms:modified>
</cp:coreProperties>
</file>